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4"/>
  </p:notesMasterIdLst>
  <p:sldIdLst>
    <p:sldId id="592" r:id="rId3"/>
    <p:sldId id="693" r:id="rId4"/>
    <p:sldId id="725" r:id="rId5"/>
    <p:sldId id="720" r:id="rId6"/>
    <p:sldId id="701" r:id="rId7"/>
    <p:sldId id="702" r:id="rId8"/>
    <p:sldId id="703" r:id="rId9"/>
    <p:sldId id="715" r:id="rId10"/>
    <p:sldId id="716" r:id="rId11"/>
    <p:sldId id="717" r:id="rId12"/>
    <p:sldId id="704" r:id="rId13"/>
    <p:sldId id="705" r:id="rId14"/>
    <p:sldId id="706" r:id="rId15"/>
    <p:sldId id="713" r:id="rId16"/>
    <p:sldId id="708" r:id="rId17"/>
    <p:sldId id="707" r:id="rId18"/>
    <p:sldId id="718" r:id="rId19"/>
    <p:sldId id="727" r:id="rId20"/>
    <p:sldId id="711" r:id="rId21"/>
    <p:sldId id="710" r:id="rId22"/>
    <p:sldId id="722" r:id="rId23"/>
    <p:sldId id="712" r:id="rId24"/>
    <p:sldId id="709" r:id="rId25"/>
    <p:sldId id="719" r:id="rId26"/>
    <p:sldId id="721" r:id="rId27"/>
    <p:sldId id="726" r:id="rId28"/>
    <p:sldId id="723" r:id="rId29"/>
    <p:sldId id="728" r:id="rId30"/>
    <p:sldId id="724" r:id="rId31"/>
    <p:sldId id="714" r:id="rId32"/>
    <p:sldId id="729" r:id="rId33"/>
  </p:sldIdLst>
  <p:sldSz cx="9144000" cy="6858000" type="screen4x3"/>
  <p:notesSz cx="6858000" cy="9144000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104" d="100"/>
          <a:sy n="104" d="100"/>
        </p:scale>
        <p:origin x="126" y="33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docs.net/22886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imonjisu.github.io/numpyseries/2018/03/07/rnnlstm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nci-ai.tistory.com/3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17489" y="1037954"/>
            <a:ext cx="5373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RNN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70663" y="3258439"/>
            <a:ext cx="37257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67065" y="4619791"/>
            <a:ext cx="732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2h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/>
              <a:t>은 모든 시간대에 동일한 변수를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units </a:t>
            </a:r>
            <a:r>
              <a:rPr lang="ko-KR" altLang="en-US" dirty="0" err="1" smtClean="0"/>
              <a:t>패러미터는</a:t>
            </a:r>
            <a:r>
              <a:rPr lang="ko-KR" altLang="en-US" dirty="0" smtClean="0"/>
              <a:t> </a:t>
            </a:r>
            <a:r>
              <a:rPr lang="en-US" altLang="ko-KR" dirty="0"/>
              <a:t>RNN </a:t>
            </a:r>
            <a:r>
              <a:rPr lang="ko-KR" altLang="en-US" dirty="0"/>
              <a:t>신경망에 존재하는 뉴런의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2"/>
            <a:r>
              <a:rPr lang="en-US" altLang="ko-KR" dirty="0" err="1"/>
              <a:t>SimpleRNN</a:t>
            </a:r>
            <a:r>
              <a:rPr lang="en-US" altLang="ko-KR" dirty="0"/>
              <a:t>(</a:t>
            </a:r>
            <a:r>
              <a:rPr lang="en-US" altLang="ko-KR" dirty="0" err="1"/>
              <a:t>hidden_size</a:t>
            </a:r>
            <a:r>
              <a:rPr lang="en-US" altLang="ko-KR" dirty="0"/>
              <a:t>, </a:t>
            </a:r>
            <a:r>
              <a:rPr lang="en-US" altLang="ko-KR" dirty="0" err="1"/>
              <a:t>input_shape</a:t>
            </a:r>
            <a:r>
              <a:rPr lang="en-US" altLang="ko-KR" dirty="0"/>
              <a:t>=(</a:t>
            </a:r>
            <a:r>
              <a:rPr lang="en-US" altLang="ko-KR" dirty="0" err="1"/>
              <a:t>timesteps</a:t>
            </a:r>
            <a:r>
              <a:rPr lang="en-US" altLang="ko-KR" dirty="0"/>
              <a:t>, </a:t>
            </a:r>
            <a:r>
              <a:rPr lang="en-US" altLang="ko-KR" dirty="0" err="1"/>
              <a:t>input_dim</a:t>
            </a:r>
            <a:r>
              <a:rPr lang="en-US" altLang="ko-KR" dirty="0" smtClean="0"/>
              <a:t>)))</a:t>
            </a:r>
          </a:p>
          <a:p>
            <a:pPr lvl="2"/>
            <a:r>
              <a:rPr lang="en-US" altLang="ko-KR" dirty="0" err="1"/>
              <a:t>SimpleRNN</a:t>
            </a:r>
            <a:r>
              <a:rPr lang="en-US" altLang="ko-KR" dirty="0"/>
              <a:t>(units=10, </a:t>
            </a:r>
            <a:r>
              <a:rPr lang="en-US" altLang="ko-KR" dirty="0" err="1" smtClean="0"/>
              <a:t>input_shape</a:t>
            </a:r>
            <a:r>
              <a:rPr lang="en-US" altLang="ko-KR" dirty="0"/>
              <a:t>=[4,1])</a:t>
            </a:r>
          </a:p>
        </p:txBody>
      </p:sp>
      <p:pic>
        <p:nvPicPr>
          <p:cNvPr id="12290" name="Picture 2" descr="https://blog.kakaocdn.net/dn/5PCBO/btqCNakp2Lc/m5b5DKTdbvwtDKtXr6SjH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24" y="2401059"/>
            <a:ext cx="5148377" cy="39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95760" y="5280454"/>
            <a:ext cx="105830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input_dim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7828" y="3933567"/>
            <a:ext cx="139333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hidden_size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: 3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8358" y="3625790"/>
            <a:ext cx="139333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hidden_size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: 2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0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step(t) 3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RNN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Time step = </a:t>
            </a:r>
            <a:r>
              <a:rPr lang="en-US" altLang="ko-KR" dirty="0" smtClean="0"/>
              <a:t>0</a:t>
            </a:r>
          </a:p>
          <a:p>
            <a:pPr lvl="1"/>
            <a:r>
              <a:rPr lang="ko-KR" altLang="en-US" dirty="0" smtClean="0"/>
              <a:t>각각 </a:t>
            </a:r>
            <a:r>
              <a:rPr lang="en-US" altLang="ko-KR" dirty="0"/>
              <a:t>Layer</a:t>
            </a:r>
            <a:r>
              <a:rPr lang="ko-KR" altLang="en-US" dirty="0"/>
              <a:t>들의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h</a:t>
            </a:r>
            <a:r>
              <a:rPr lang="en-US" altLang="ko-KR" dirty="0" smtClean="0"/>
              <a:t>0 </a:t>
            </a:r>
            <a:r>
              <a:rPr lang="ko-KR" altLang="en-US" dirty="0" smtClean="0"/>
              <a:t>층은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/>
              <a:t>Xavier </a:t>
            </a:r>
            <a:r>
              <a:rPr lang="ko-KR" altLang="en-US" dirty="0"/>
              <a:t>가중치 초기값으로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또한 </a:t>
            </a:r>
            <a:r>
              <a:rPr lang="ko-KR" altLang="en-US" dirty="0"/>
              <a:t>각 가중치는 각각 </a:t>
            </a:r>
            <a:r>
              <a:rPr lang="en-US" altLang="ko-KR" dirty="0"/>
              <a:t>layer</a:t>
            </a:r>
            <a:r>
              <a:rPr lang="ko-KR" altLang="en-US" dirty="0"/>
              <a:t>에서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  <p:pic>
        <p:nvPicPr>
          <p:cNvPr id="6146" name="Picture 2" descr="https://simonjisu.github.io/assets/ML/rnn/rnn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08" y="2504054"/>
            <a:ext cx="3352698" cy="188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9" y="2485568"/>
            <a:ext cx="3624886" cy="38087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76" y="4558079"/>
            <a:ext cx="4572000" cy="809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395" y="3519600"/>
            <a:ext cx="13101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time_steps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: 3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7" name="왼쪽 대괄호 6"/>
          <p:cNvSpPr/>
          <p:nvPr/>
        </p:nvSpPr>
        <p:spPr>
          <a:xfrm>
            <a:off x="1868927" y="3171567"/>
            <a:ext cx="91678" cy="10718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90427" y="3309087"/>
            <a:ext cx="833947" cy="21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645702" y="5215024"/>
            <a:ext cx="178672" cy="38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74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step(T) </a:t>
            </a:r>
            <a:r>
              <a:rPr lang="en-US" altLang="ko-KR" dirty="0" smtClean="0"/>
              <a:t>2, 3,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3" y="1300495"/>
            <a:ext cx="4600240" cy="4772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3" y="1322614"/>
            <a:ext cx="4466060" cy="47046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343" y="1193960"/>
            <a:ext cx="4479702" cy="515150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12107" y="1193959"/>
            <a:ext cx="4426220" cy="515150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 smtClean="0"/>
              <a:t>Cost</a:t>
            </a:r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/>
              <a:t>Cost Function</a:t>
            </a:r>
            <a:r>
              <a:rPr lang="ko-KR" altLang="en-US" dirty="0"/>
              <a:t>의 </a:t>
            </a:r>
            <a:r>
              <a:rPr lang="ko-KR" altLang="en-US" dirty="0" smtClean="0"/>
              <a:t>평균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53" y="2296587"/>
            <a:ext cx="6856175" cy="3658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71" y="2296587"/>
            <a:ext cx="45720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시점 </a:t>
            </a:r>
            <a:r>
              <a:rPr lang="en-US" altLang="ko-KR" dirty="0"/>
              <a:t>t</a:t>
            </a:r>
            <a:r>
              <a:rPr lang="ko-KR" altLang="en-US" dirty="0"/>
              <a:t>에서의 은닉 </a:t>
            </a:r>
            <a:r>
              <a:rPr lang="ko-KR" altLang="en-US" dirty="0" err="1"/>
              <a:t>상태값을</a:t>
            </a:r>
            <a:r>
              <a:rPr lang="ko-KR" altLang="en-US" dirty="0"/>
              <a:t> </a:t>
            </a:r>
            <a:r>
              <a:rPr lang="en-US" altLang="ko-KR" dirty="0" err="1" smtClean="0"/>
              <a:t>ht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은닉층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메모리 </a:t>
            </a:r>
            <a:r>
              <a:rPr lang="ko-KR" altLang="en-US" dirty="0" smtClean="0"/>
              <a:t>셀 </a:t>
            </a:r>
            <a:r>
              <a:rPr lang="en-US" altLang="ko-KR" dirty="0" err="1"/>
              <a:t>ht</a:t>
            </a:r>
            <a:r>
              <a:rPr lang="ko-KR" altLang="en-US" dirty="0"/>
              <a:t>를 </a:t>
            </a:r>
            <a:r>
              <a:rPr lang="ko-KR" altLang="en-US" dirty="0" smtClean="0"/>
              <a:t>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/>
              <a:t>두 </a:t>
            </a:r>
            <a:r>
              <a:rPr lang="ko-KR" altLang="en-US" dirty="0" smtClean="0"/>
              <a:t>부분의 가중치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Wxh</a:t>
            </a:r>
            <a:r>
              <a:rPr lang="en-US" altLang="ko-KR" dirty="0"/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하나는 </a:t>
            </a:r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입력값을</a:t>
            </a:r>
            <a:r>
              <a:rPr lang="ko-KR" altLang="en-US" dirty="0"/>
              <a:t> 위한 </a:t>
            </a:r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Whh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하나는 </a:t>
            </a:r>
            <a:r>
              <a:rPr lang="ko-KR" altLang="en-US" dirty="0"/>
              <a:t>이전 시점 </a:t>
            </a:r>
            <a:r>
              <a:rPr lang="en-US" altLang="ko-KR" dirty="0"/>
              <a:t>t-1</a:t>
            </a:r>
            <a:r>
              <a:rPr lang="ko-KR" altLang="en-US" dirty="0"/>
              <a:t>의 은닉 </a:t>
            </a:r>
            <a:r>
              <a:rPr lang="ko-KR" altLang="en-US" dirty="0" smtClean="0"/>
              <a:t>상태 값인 </a:t>
            </a:r>
            <a:r>
              <a:rPr lang="en-US" altLang="ko-KR" dirty="0" smtClean="0"/>
              <a:t>ht−1</a:t>
            </a:r>
            <a:r>
              <a:rPr lang="ko-KR" altLang="en-US" dirty="0" smtClean="0"/>
              <a:t>을 </a:t>
            </a:r>
            <a:r>
              <a:rPr lang="ko-KR" altLang="en-US" dirty="0"/>
              <a:t>위한 </a:t>
            </a:r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출력층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yt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Why: </a:t>
            </a:r>
            <a:r>
              <a:rPr lang="ko-KR" altLang="en-US" dirty="0" err="1" smtClean="0"/>
              <a:t>출력층</a:t>
            </a:r>
            <a:r>
              <a:rPr lang="ko-KR" altLang="en-US" dirty="0" smtClean="0"/>
              <a:t> 부분의 가중치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3" y="3336103"/>
            <a:ext cx="4469266" cy="25175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87" y="2964525"/>
            <a:ext cx="1471279" cy="22723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56" y="5429076"/>
            <a:ext cx="3276809" cy="8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48495" y="1636980"/>
            <a:ext cx="3906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순환 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778168"/>
            <a:ext cx="55396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 </a:t>
            </a:r>
            <a:r>
              <a:rPr lang="en-US" altLang="ko-KR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SimpleRNN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layers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82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SimpleRNN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간단한 </a:t>
            </a:r>
            <a:r>
              <a:rPr lang="ko-KR" altLang="en-US" dirty="0"/>
              <a:t>형태의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활성화 함수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tanh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실수 입력을 받아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출력 값을 반환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다른 활성화 함수도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r>
              <a:rPr lang="en-US" altLang="ko-KR" dirty="0" smtClean="0"/>
              <a:t>rnn1 </a:t>
            </a:r>
            <a:r>
              <a:rPr lang="en-US" altLang="ko-KR" dirty="0"/>
              <a:t>= </a:t>
            </a:r>
            <a:r>
              <a:rPr lang="en-US" altLang="ko-KR" dirty="0" err="1"/>
              <a:t>tf.keras.layers.SimpleRNN</a:t>
            </a:r>
            <a:r>
              <a:rPr lang="en-US" altLang="ko-KR" dirty="0"/>
              <a:t>(units=1, activation='</a:t>
            </a:r>
            <a:r>
              <a:rPr lang="en-US" altLang="ko-KR" dirty="0" err="1"/>
              <a:t>tanh</a:t>
            </a:r>
            <a:r>
              <a:rPr lang="en-US" altLang="ko-KR" dirty="0"/>
              <a:t>', </a:t>
            </a:r>
            <a:r>
              <a:rPr lang="en-US" altLang="ko-KR" dirty="0" err="1"/>
              <a:t>return_sequences</a:t>
            </a:r>
            <a:r>
              <a:rPr lang="en-US" altLang="ko-KR" dirty="0"/>
              <a:t>=True)</a:t>
            </a:r>
          </a:p>
          <a:p>
            <a:pPr lvl="2"/>
            <a:r>
              <a:rPr lang="en-US" altLang="ko-KR" dirty="0" smtClean="0"/>
              <a:t>units</a:t>
            </a:r>
          </a:p>
          <a:p>
            <a:pPr lvl="3"/>
            <a:r>
              <a:rPr lang="en-US" altLang="ko-KR" dirty="0" err="1" smtClean="0"/>
              <a:t>SimpleRNN</a:t>
            </a:r>
            <a:r>
              <a:rPr lang="ko-KR" altLang="en-US" dirty="0"/>
              <a:t>의 레이어에 존재하는 뉴런의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return_sequences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출력으로 </a:t>
            </a:r>
            <a:r>
              <a:rPr lang="ko-KR" altLang="en-US" dirty="0"/>
              <a:t>시퀀스 전체를 출력할지 여부를 나타내는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여러 </a:t>
            </a:r>
            <a:r>
              <a:rPr lang="ko-KR" altLang="en-US" dirty="0"/>
              <a:t>개의 </a:t>
            </a:r>
            <a:r>
              <a:rPr lang="en-US" altLang="ko-KR" dirty="0"/>
              <a:t>RNN </a:t>
            </a:r>
            <a:r>
              <a:rPr lang="ko-KR" altLang="en-US" dirty="0"/>
              <a:t>레이어를 쌓을 때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46" y="1442651"/>
            <a:ext cx="3792733" cy="23082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94" y="3068483"/>
            <a:ext cx="2610196" cy="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</a:t>
            </a:r>
            <a:r>
              <a:rPr lang="en-US" altLang="ko-KR" dirty="0" err="1"/>
              <a:t>return_sequences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return_sequences</a:t>
            </a:r>
            <a:endParaRPr lang="en-US" altLang="ko-KR" dirty="0"/>
          </a:p>
          <a:p>
            <a:pPr lvl="1"/>
            <a:r>
              <a:rPr lang="en-US" altLang="ko-KR" dirty="0" smtClean="0"/>
              <a:t>RNN </a:t>
            </a:r>
            <a:r>
              <a:rPr lang="ko-KR" altLang="en-US" dirty="0"/>
              <a:t>계산 과정에 있는 </a:t>
            </a:r>
            <a:r>
              <a:rPr lang="en-US" altLang="ko-KR" dirty="0"/>
              <a:t>hidden state</a:t>
            </a:r>
            <a:r>
              <a:rPr lang="ko-KR" altLang="en-US" dirty="0"/>
              <a:t>를 출력할 것인지에 대한 값을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return_sequences</a:t>
            </a:r>
            <a:r>
              <a:rPr lang="en-US" altLang="ko-KR" dirty="0" smtClean="0"/>
              <a:t> = True</a:t>
            </a:r>
            <a:endParaRPr lang="en-US" altLang="ko-KR" dirty="0"/>
          </a:p>
          <a:p>
            <a:pPr lvl="2"/>
            <a:r>
              <a:rPr lang="ko-KR" altLang="en-US" dirty="0" smtClean="0"/>
              <a:t>다층으로 </a:t>
            </a:r>
            <a:r>
              <a:rPr lang="ko-KR" altLang="en-US" dirty="0"/>
              <a:t>이루어진 </a:t>
            </a:r>
            <a:r>
              <a:rPr lang="en-US" altLang="ko-KR" dirty="0" smtClean="0"/>
              <a:t>RNN</a:t>
            </a:r>
          </a:p>
          <a:p>
            <a:pPr lvl="2"/>
            <a:r>
              <a:rPr lang="en-US" altLang="ko-KR" dirty="0" smtClean="0"/>
              <a:t>one-to-many</a:t>
            </a:r>
            <a:r>
              <a:rPr lang="en-US" altLang="ko-KR" dirty="0"/>
              <a:t>, many-to-many </a:t>
            </a:r>
            <a:r>
              <a:rPr lang="ko-KR" altLang="en-US" dirty="0"/>
              <a:t>출력을 위해서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13314" name="Picture 2" descr="https://blog.kakaocdn.net/dn/mZizG/btqCIEt1JUt/HWmHW3Snzss83dx70nQsk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73" y="2844961"/>
            <a:ext cx="6482258" cy="331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0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7-2 ch7_RNN_study.ipynb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예측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숫자로 그 다음에 숫자를 예측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0.0 0.1 0.2 0.3]</a:t>
            </a:r>
            <a:r>
              <a:rPr lang="ko-KR" altLang="en-US" dirty="0"/>
              <a:t>이라는 </a:t>
            </a:r>
            <a:r>
              <a:rPr lang="en-US" altLang="ko-KR" dirty="0"/>
              <a:t>0.1</a:t>
            </a:r>
            <a:r>
              <a:rPr lang="ko-KR" altLang="en-US" dirty="0"/>
              <a:t>씩 늘어나는 수열을 줄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input_shape</a:t>
            </a:r>
            <a:r>
              <a:rPr lang="en-US" altLang="ko-KR" dirty="0" smtClean="0"/>
              <a:t>=[4, 1]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en-US" altLang="ko-KR" dirty="0" err="1"/>
              <a:t>step_size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pPr lvl="3"/>
            <a:r>
              <a:rPr lang="ko-KR" altLang="en-US" dirty="0"/>
              <a:t>한 순간의 자료 </a:t>
            </a:r>
            <a:r>
              <a:rPr lang="en-US" altLang="ko-KR" dirty="0"/>
              <a:t>0.0 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en-US" altLang="ko-KR" dirty="0" err="1"/>
              <a:t>input_dim</a:t>
            </a:r>
            <a:r>
              <a:rPr lang="en-US" altLang="ko-KR" dirty="0"/>
              <a:t> </a:t>
            </a:r>
            <a:r>
              <a:rPr lang="ko-KR" altLang="en-US" dirty="0"/>
              <a:t>벡터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 smtClean="0"/>
              <a:t>이후의 값 </a:t>
            </a:r>
            <a:r>
              <a:rPr lang="en-US" altLang="ko-KR" dirty="0" smtClean="0"/>
              <a:t>0.4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예측하는 네트워크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units</a:t>
            </a:r>
          </a:p>
          <a:p>
            <a:pPr lvl="1"/>
            <a:r>
              <a:rPr lang="en-US" altLang="ko-KR" dirty="0" err="1" smtClean="0"/>
              <a:t>hidden_size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하이퍼패러미터</a:t>
            </a:r>
            <a:endParaRPr lang="en-US" altLang="ko-KR" dirty="0" smtClean="0"/>
          </a:p>
          <a:p>
            <a:r>
              <a:rPr lang="en-US" altLang="ko-KR" dirty="0" err="1" smtClean="0"/>
              <a:t>return_sequences</a:t>
            </a:r>
            <a:r>
              <a:rPr lang="en-US" altLang="ko-KR" dirty="0" smtClean="0"/>
              <a:t>=False</a:t>
            </a:r>
          </a:p>
          <a:p>
            <a:pPr lvl="1"/>
            <a:r>
              <a:rPr lang="ko-KR" altLang="en-US" dirty="0" smtClean="0"/>
              <a:t>중간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결과는 사용 안함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7402" y="4978463"/>
            <a:ext cx="782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31820" y="3230880"/>
            <a:ext cx="175260" cy="214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4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</a:t>
            </a:r>
            <a:r>
              <a:rPr lang="ko-KR" altLang="en-US" dirty="0" smtClean="0"/>
              <a:t>신경망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Recurrent Neural Networks(RNN)</a:t>
            </a:r>
          </a:p>
          <a:p>
            <a:pPr lvl="1"/>
            <a:r>
              <a:rPr lang="ko-KR" altLang="en-US" dirty="0" smtClean="0"/>
              <a:t>순서가 </a:t>
            </a:r>
            <a:r>
              <a:rPr lang="ko-KR" altLang="en-US" dirty="0"/>
              <a:t>있는 데이터를 입력으로 </a:t>
            </a:r>
            <a:r>
              <a:rPr lang="ko-KR" altLang="en-US" dirty="0" smtClean="0"/>
              <a:t>받고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/>
              <a:t>네트워크를 이용해 변화하는 입력에 대한 출력을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ko-KR" altLang="en-US" dirty="0"/>
              <a:t>시간과 연관된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</a:t>
            </a:r>
            <a:r>
              <a:rPr lang="ko-KR" altLang="en-US" dirty="0"/>
              <a:t>들자면</a:t>
            </a:r>
            <a:r>
              <a:rPr lang="en-US" altLang="ko-KR" dirty="0"/>
              <a:t>, </a:t>
            </a:r>
            <a:r>
              <a:rPr lang="ko-KR" altLang="en-US" dirty="0" smtClean="0"/>
              <a:t>책을 읽을 때 앞에 </a:t>
            </a:r>
            <a:r>
              <a:rPr lang="ko-KR" altLang="en-US" dirty="0"/>
              <a:t>있는 내용을 기억하면서 글을 </a:t>
            </a:r>
            <a:r>
              <a:rPr lang="ko-KR" altLang="en-US" dirty="0" smtClean="0"/>
              <a:t>읽음</a:t>
            </a:r>
            <a:endParaRPr lang="en-US" altLang="ko-KR" dirty="0"/>
          </a:p>
          <a:p>
            <a:pPr lvl="1"/>
            <a:r>
              <a:rPr lang="ko-KR" altLang="en-US" dirty="0" smtClean="0"/>
              <a:t>순서가 </a:t>
            </a:r>
            <a:r>
              <a:rPr lang="ko-KR" altLang="en-US" dirty="0"/>
              <a:t>있는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자연어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주가 등 시간의 흐름에 따라 </a:t>
            </a:r>
            <a:r>
              <a:rPr lang="ko-KR" altLang="en-US" dirty="0" smtClean="0"/>
              <a:t>변화하고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변화가 의미를 갖는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53" y="3929448"/>
            <a:ext cx="6375821" cy="1897400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243073" y="5609968"/>
            <a:ext cx="1033792" cy="612648"/>
          </a:xfrm>
          <a:prstGeom prst="wedgeRectCallout">
            <a:avLst>
              <a:gd name="adj1" fmla="val 88940"/>
              <a:gd name="adj2" fmla="val -77341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rgbClr val="0000FF"/>
                </a:solidFill>
              </a:rPr>
              <a:t>입력을 벡터 형태로 모두 표현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4984895" y="3463387"/>
            <a:ext cx="1033792" cy="612648"/>
          </a:xfrm>
          <a:prstGeom prst="wedgeRectCallout">
            <a:avLst>
              <a:gd name="adj1" fmla="val 112049"/>
              <a:gd name="adj2" fmla="val 39641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rgbClr val="0000FF"/>
                </a:solidFill>
              </a:rPr>
              <a:t>노드 자체 가 벡터</a:t>
            </a:r>
          </a:p>
        </p:txBody>
      </p:sp>
      <p:sp>
        <p:nvSpPr>
          <p:cNvPr id="8" name="직사각형 7"/>
          <p:cNvSpPr/>
          <p:nvPr/>
        </p:nvSpPr>
        <p:spPr>
          <a:xfrm flipH="1">
            <a:off x="6682582" y="3934915"/>
            <a:ext cx="731472" cy="161738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0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테스트 데이터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1296" y="1353665"/>
            <a:ext cx="644307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[]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[0, 1, 2, 3], [1, 2, 3, 4]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list(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(i,i+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위에서 구한 시퀀스의 숫자들을 각각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10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으로 나눈 다음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SimpleRNN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에 각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타임스텝에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하나씩 숫자가 들어가기 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때문에</a:t>
            </a:r>
            <a:endParaRPr lang="en-US" altLang="ko-KR" sz="1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여기서도 하나씩 분리해서 배열에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(list(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c:[c/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정답에 해당하는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4, 5 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등의 정수 역시 앞에서처럼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10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으로</a:t>
            </a:r>
            <a:endParaRPr lang="en-US" altLang="ko-KR" sz="1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나눠서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((i+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)/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(X)):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Y[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83" y="1297973"/>
            <a:ext cx="14573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정의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/>
              <a:t>레이어를 사용한 네트워크를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units = 10</a:t>
            </a:r>
          </a:p>
          <a:p>
            <a:pPr lvl="2"/>
            <a:r>
              <a:rPr lang="ko-KR" altLang="en-US" dirty="0" smtClean="0"/>
              <a:t> </a:t>
            </a:r>
            <a:r>
              <a:rPr lang="en-US" altLang="ko-KR" dirty="0"/>
              <a:t>RNN </a:t>
            </a:r>
            <a:r>
              <a:rPr lang="ko-KR" altLang="en-US" dirty="0" smtClean="0"/>
              <a:t>신경망의 은닉 층에 </a:t>
            </a:r>
            <a:r>
              <a:rPr lang="ko-KR" altLang="en-US" dirty="0"/>
              <a:t>존재하는 뉴런의 개수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input_shape</a:t>
            </a:r>
            <a:r>
              <a:rPr lang="en-US" altLang="ko-KR" dirty="0" smtClean="0"/>
              <a:t> = [</a:t>
            </a:r>
            <a:r>
              <a:rPr lang="en-US" altLang="ko-KR" dirty="0"/>
              <a:t>4,1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입력 형태 </a:t>
            </a:r>
            <a:r>
              <a:rPr lang="en-US" altLang="ko-KR" dirty="0" smtClean="0"/>
              <a:t>= [</a:t>
            </a:r>
            <a:r>
              <a:rPr lang="en-US" altLang="ko-KR" dirty="0" err="1" smtClean="0"/>
              <a:t>time_step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]</a:t>
            </a:r>
          </a:p>
          <a:p>
            <a:pPr lvl="1"/>
            <a:r>
              <a:rPr lang="en-US" altLang="ko-KR" dirty="0" err="1" smtClean="0"/>
              <a:t>return_sequences</a:t>
            </a:r>
            <a:r>
              <a:rPr lang="en-US" altLang="ko-KR" dirty="0" smtClean="0"/>
              <a:t>=False</a:t>
            </a:r>
          </a:p>
          <a:p>
            <a:pPr lvl="2"/>
            <a:r>
              <a:rPr lang="en-US" altLang="ko-KR" dirty="0"/>
              <a:t>RNN </a:t>
            </a:r>
            <a:r>
              <a:rPr lang="ko-KR" altLang="en-US" dirty="0"/>
              <a:t>계산 과정에 있는 </a:t>
            </a:r>
            <a:r>
              <a:rPr lang="en-US" altLang="ko-KR" dirty="0"/>
              <a:t>hidden state</a:t>
            </a:r>
            <a:r>
              <a:rPr lang="ko-KR" altLang="en-US" dirty="0"/>
              <a:t>를 </a:t>
            </a:r>
            <a:r>
              <a:rPr lang="ko-KR" altLang="en-US" dirty="0" smtClean="0"/>
              <a:t>출력 사용하지 않음</a:t>
            </a:r>
            <a:endParaRPr lang="en-US" altLang="ko-KR" dirty="0" smtClean="0"/>
          </a:p>
          <a:p>
            <a:r>
              <a:rPr lang="ko-KR" altLang="en-US" dirty="0"/>
              <a:t>출력을 위한 </a:t>
            </a:r>
            <a:r>
              <a:rPr lang="ko-KR" altLang="en-US" dirty="0" err="1"/>
              <a:t>시퀀셜</a:t>
            </a:r>
            <a:r>
              <a:rPr lang="ko-KR" altLang="en-US" dirty="0"/>
              <a:t>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Dense </a:t>
            </a:r>
            <a:r>
              <a:rPr lang="ko-KR" altLang="en-US" dirty="0"/>
              <a:t>레이어가 뒤에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없이 사용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5545" y="4348214"/>
            <a:ext cx="7921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7.3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시퀀스 예측 모델 정의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loss=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57" y="1481179"/>
            <a:ext cx="7334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뉴런 수 </a:t>
            </a:r>
            <a:r>
              <a:rPr lang="en-US" altLang="ko-KR" dirty="0" smtClean="0"/>
              <a:t>units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중간층의 뉴런 수가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Whh</a:t>
            </a:r>
            <a:r>
              <a:rPr lang="en-US" altLang="ko-KR" dirty="0" smtClean="0"/>
              <a:t>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편향</a:t>
            </a:r>
            <a:r>
              <a:rPr lang="en-US" altLang="ko-KR" dirty="0" smtClean="0"/>
              <a:t> b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input 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중간층 뉴런 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5545" y="2777112"/>
            <a:ext cx="7921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7.3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시퀀스 예측 모델 정의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" y="4252536"/>
            <a:ext cx="4454122" cy="1812081"/>
          </a:xfrm>
          <a:prstGeom prst="rect">
            <a:avLst/>
          </a:prstGeom>
        </p:spPr>
      </p:pic>
      <p:pic>
        <p:nvPicPr>
          <p:cNvPr id="7" name="Picture 2" descr="https://blog.kakaocdn.net/dn/5PCBO/btqCNakp2Lc/m5b5DKTdbvwtDKtXr6SjH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89" y="3360802"/>
            <a:ext cx="4087975" cy="31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31331" y="4310679"/>
            <a:ext cx="51167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Whh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7594" y="4808637"/>
            <a:ext cx="49404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Wxh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8337" y="4987761"/>
            <a:ext cx="27764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6025" y="4815926"/>
            <a:ext cx="25519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?</a:t>
            </a:r>
            <a:endParaRPr lang="ko-KR" altLang="en-US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 </a:t>
            </a:r>
            <a:r>
              <a:rPr lang="en-US" altLang="ko-KR" dirty="0" err="1" smtClean="0"/>
              <a:t>input_shape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57966" cy="515150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input_shape</a:t>
            </a:r>
            <a:r>
              <a:rPr lang="en-US" altLang="ko-KR" dirty="0" smtClean="0"/>
              <a:t>=[4, 1]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4,1]</a:t>
            </a:r>
            <a:r>
              <a:rPr lang="ko-KR" altLang="en-US" dirty="0"/>
              <a:t>은 각각 </a:t>
            </a:r>
            <a:r>
              <a:rPr lang="en-US" altLang="ko-KR" dirty="0" err="1"/>
              <a:t>timesteps</a:t>
            </a:r>
            <a:r>
              <a:rPr lang="en-US" altLang="ko-KR" dirty="0"/>
              <a:t>, </a:t>
            </a:r>
            <a:r>
              <a:rPr lang="en-US" altLang="ko-KR" dirty="0" err="1" smtClean="0"/>
              <a:t>input_dim</a:t>
            </a:r>
            <a:endParaRPr lang="en-US" altLang="ko-KR" dirty="0" smtClean="0"/>
          </a:p>
          <a:p>
            <a:pPr lvl="2"/>
            <a:r>
              <a:rPr lang="en-US" altLang="ko-KR" dirty="0"/>
              <a:t>[[0. ]</a:t>
            </a:r>
          </a:p>
          <a:p>
            <a:pPr lvl="2"/>
            <a:r>
              <a:rPr lang="en-US" altLang="ko-KR" dirty="0"/>
              <a:t>[0.1]</a:t>
            </a:r>
          </a:p>
          <a:p>
            <a:pPr lvl="2"/>
            <a:r>
              <a:rPr lang="en-US" altLang="ko-KR" dirty="0"/>
              <a:t>[0.2]</a:t>
            </a:r>
          </a:p>
          <a:p>
            <a:pPr lvl="2"/>
            <a:r>
              <a:rPr lang="en-US" altLang="ko-KR" dirty="0"/>
              <a:t>[0.3]]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타입스텝</a:t>
            </a:r>
            <a:r>
              <a:rPr lang="en-US" altLang="ko-KR" dirty="0" smtClean="0"/>
              <a:t>(</a:t>
            </a:r>
            <a:r>
              <a:rPr lang="en-US" altLang="ko-KR" dirty="0" err="1"/>
              <a:t>timesteps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순환 </a:t>
            </a:r>
            <a:r>
              <a:rPr lang="ko-KR" altLang="en-US" dirty="0"/>
              <a:t>신경망이 입력에 대해 계산을 반복하는 </a:t>
            </a:r>
            <a:r>
              <a:rPr lang="ko-KR" altLang="en-US" dirty="0" smtClean="0"/>
              <a:t>횟수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input_dim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크기</a:t>
            </a:r>
            <a:r>
              <a:rPr lang="en-US" altLang="ko-KR" dirty="0" smtClean="0"/>
              <a:t>, 1</a:t>
            </a:r>
            <a:endParaRPr lang="en-US" altLang="ko-KR" dirty="0"/>
          </a:p>
          <a:p>
            <a:pPr lvl="1"/>
            <a:r>
              <a:rPr lang="en-US" altLang="ko-KR" dirty="0" err="1" smtClean="0"/>
              <a:t>Timestpes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</a:p>
          <a:p>
            <a:pPr lvl="2"/>
            <a:r>
              <a:rPr lang="en-US" altLang="ko-KR" dirty="0" smtClean="0"/>
              <a:t>4 </a:t>
            </a:r>
            <a:r>
              <a:rPr lang="ko-KR" altLang="en-US" dirty="0" smtClean="0"/>
              <a:t>타임 스텝에 </a:t>
            </a:r>
            <a:r>
              <a:rPr lang="ko-KR" altLang="en-US" dirty="0"/>
              <a:t>걸쳐 입력을 받고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마지막에 출력 값을 </a:t>
            </a:r>
            <a:r>
              <a:rPr lang="ko-KR" altLang="en-US" dirty="0"/>
              <a:t>다음 레이어로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smtClean="0"/>
              <a:t>Dense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활성화함수가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손실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값과 </a:t>
            </a:r>
            <a:r>
              <a:rPr lang="en-US" altLang="ko-KR" dirty="0"/>
              <a:t>0.4</a:t>
            </a:r>
            <a:r>
              <a:rPr lang="ko-KR" altLang="en-US" dirty="0"/>
              <a:t>와의 차이가 </a:t>
            </a:r>
            <a:r>
              <a:rPr lang="en-US" altLang="ko-KR" dirty="0" err="1" smtClean="0"/>
              <a:t>mse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평균 </a:t>
            </a:r>
            <a:r>
              <a:rPr lang="ko-KR" altLang="en-US" dirty="0"/>
              <a:t>제곱 오차</a:t>
            </a:r>
            <a:r>
              <a:rPr lang="en-US" altLang="ko-KR" dirty="0"/>
              <a:t>(Mean Squared Error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38" name="Picture 2" descr="https://blog.kakaocdn.net/dn/bAJmYb/btqCLNcdSsX/eax5GAeq7X1oaboIKGLDt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31" y="1549621"/>
            <a:ext cx="4146618" cy="44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개 문제에 대한 예측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정답은 </a:t>
            </a:r>
            <a:r>
              <a:rPr lang="en-US" altLang="ko-KR" dirty="0" smtClean="0"/>
              <a:t>.4</a:t>
            </a:r>
            <a:r>
              <a:rPr lang="en-US" altLang="ko-KR" dirty="0" smtClean="0"/>
              <a:t>, </a:t>
            </a:r>
            <a:r>
              <a:rPr lang="en-US" altLang="ko-KR" dirty="0" smtClean="0"/>
              <a:t>.5</a:t>
            </a:r>
            <a:r>
              <a:rPr lang="en-US" altLang="ko-KR" dirty="0" smtClean="0"/>
              <a:t>, </a:t>
            </a:r>
            <a:r>
              <a:rPr lang="en-US" altLang="ko-KR" dirty="0" smtClean="0"/>
              <a:t>.6</a:t>
            </a:r>
            <a:r>
              <a:rPr lang="en-US" altLang="ko-KR" dirty="0" smtClean="0"/>
              <a:t>, </a:t>
            </a:r>
            <a:r>
              <a:rPr lang="en-US" altLang="ko-KR" dirty="0" smtClean="0"/>
              <a:t>.7</a:t>
            </a:r>
            <a:r>
              <a:rPr lang="en-US" altLang="ko-KR" dirty="0" smtClean="0"/>
              <a:t>, </a:t>
            </a:r>
            <a:r>
              <a:rPr lang="en-US" altLang="ko-KR" dirty="0" smtClean="0"/>
              <a:t>.8</a:t>
            </a:r>
            <a:r>
              <a:rPr lang="en-US" altLang="ko-KR" dirty="0" smtClean="0"/>
              <a:t>, </a:t>
            </a:r>
            <a:r>
              <a:rPr lang="en-US" altLang="ko-KR" dirty="0" smtClean="0"/>
              <a:t>.9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44396" y="2164672"/>
            <a:ext cx="6326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(X, Y, epochs=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83" y="2811003"/>
            <a:ext cx="2047810" cy="1659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79" y="4615595"/>
            <a:ext cx="63246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17489" y="1037954"/>
            <a:ext cx="5373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RNN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70663" y="2959181"/>
            <a:ext cx="37257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449" y="4320533"/>
            <a:ext cx="37401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패러미터</a:t>
            </a:r>
            <a:r>
              <a:rPr lang="ko-KR" alt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수 계산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7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err="1" smtClean="0"/>
              <a:t>패러미터</a:t>
            </a:r>
            <a:r>
              <a:rPr lang="ko-KR" altLang="en-US" dirty="0" smtClean="0"/>
              <a:t> 계산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전통적 </a:t>
            </a:r>
            <a:r>
              <a:rPr lang="en-US" altLang="ko-KR" dirty="0" smtClean="0"/>
              <a:t>RNN(vanilla RNN)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4" y="1664983"/>
            <a:ext cx="7693982" cy="44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</a:t>
            </a:r>
            <a:r>
              <a:rPr lang="ko-KR" altLang="en-US" dirty="0" err="1"/>
              <a:t>패러미터</a:t>
            </a:r>
            <a:r>
              <a:rPr lang="ko-KR" altLang="en-US" dirty="0"/>
              <a:t> 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simpleRNN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 + 1(bias) ) x </a:t>
            </a:r>
            <a:r>
              <a:rPr lang="en-US" altLang="ko-KR" dirty="0"/>
              <a:t>units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 뉴런 수</a:t>
            </a:r>
            <a:r>
              <a:rPr lang="en-US" altLang="ko-KR" dirty="0" smtClean="0"/>
              <a:t>(</a:t>
            </a:r>
            <a:r>
              <a:rPr lang="en-US" altLang="ko-KR" dirty="0"/>
              <a:t>units=2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1, : (2+1+1) * 2 = 8</a:t>
            </a:r>
          </a:p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 + 1(bias) ) x Dense</a:t>
            </a:r>
            <a:r>
              <a:rPr lang="ko-KR" altLang="en-US" dirty="0" smtClean="0"/>
              <a:t>층 출력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(2 + 1) * 1 = 3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85741" y="3169546"/>
            <a:ext cx="3840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52" y="4595427"/>
            <a:ext cx="4013161" cy="135319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171759" y="4907343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71758" y="5195511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27135" y="3365456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29870" y="4907343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5" name="직선 화살표 연결선 24"/>
          <p:cNvCxnSpPr>
            <a:stCxn id="23" idx="6"/>
          </p:cNvCxnSpPr>
          <p:nvPr/>
        </p:nvCxnSpPr>
        <p:spPr>
          <a:xfrm flipH="1">
            <a:off x="3212983" y="3472964"/>
            <a:ext cx="1277143" cy="154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5597692" y="3048762"/>
            <a:ext cx="1930030" cy="2642226"/>
            <a:chOff x="2408696" y="4273761"/>
            <a:chExt cx="1930030" cy="264222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8696" y="4273761"/>
              <a:ext cx="1878413" cy="2642226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2946786" y="4654517"/>
              <a:ext cx="1391940" cy="1619508"/>
              <a:chOff x="7556861" y="4129835"/>
              <a:chExt cx="1391940" cy="1619508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677299" y="5472344"/>
                <a:ext cx="1271502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(3 + 1 + 1) * 3</a:t>
                </a:r>
                <a:endParaRPr lang="ko-KR" altLang="en-US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097594" y="5274155"/>
                <a:ext cx="494046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Wxh</a:t>
                </a:r>
                <a:endParaRPr lang="ko-KR" altLang="en-US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768337" y="5187272"/>
                <a:ext cx="277640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b</a:t>
                </a:r>
                <a:endParaRPr lang="ko-KR" altLang="en-US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683731" y="4662590"/>
                <a:ext cx="51167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Whh</a:t>
                </a:r>
                <a:endParaRPr lang="ko-KR" altLang="en-US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7556861" y="4224967"/>
                <a:ext cx="422951" cy="398965"/>
              </a:xfrm>
              <a:prstGeom prst="ellipse">
                <a:avLst/>
              </a:prstGeom>
              <a:noFill/>
              <a:ln w="158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0000FF"/>
                    </a:solidFill>
                  </a:rPr>
                  <a:t>b</a:t>
                </a:r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2" name="직선 화살표 연결선 31"/>
              <p:cNvCxnSpPr>
                <a:stCxn id="31" idx="7"/>
              </p:cNvCxnSpPr>
              <p:nvPr/>
            </p:nvCxnSpPr>
            <p:spPr>
              <a:xfrm flipV="1">
                <a:off x="7917872" y="4129835"/>
                <a:ext cx="277538" cy="1535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8115775" y="4325801"/>
                <a:ext cx="497252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itchFamily="34" charset="0"/>
                  </a:rPr>
                  <a:t>Why</a:t>
                </a:r>
                <a:endParaRPr lang="ko-KR" altLang="en-US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endParaRPr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4127567" y="3563874"/>
            <a:ext cx="262991" cy="215016"/>
          </a:xfrm>
          <a:prstGeom prst="ellipse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3344479" y="2123282"/>
            <a:ext cx="988520" cy="12608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6" idx="6"/>
          </p:cNvCxnSpPr>
          <p:nvPr/>
        </p:nvCxnSpPr>
        <p:spPr>
          <a:xfrm flipV="1">
            <a:off x="4390558" y="2123282"/>
            <a:ext cx="458574" cy="15481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19388" y="3778890"/>
            <a:ext cx="9236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(2 + 1) * 1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4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</a:t>
            </a:r>
            <a:r>
              <a:rPr lang="ko-KR" altLang="en-US" dirty="0" err="1"/>
              <a:t>패러미터</a:t>
            </a:r>
            <a:r>
              <a:rPr lang="ko-KR" altLang="en-US" dirty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simpleRNN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 + 1(bias) ) x </a:t>
            </a:r>
            <a:r>
              <a:rPr lang="en-US" altLang="ko-KR" dirty="0"/>
              <a:t>units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 뉴런 수</a:t>
            </a:r>
            <a:r>
              <a:rPr lang="en-US" altLang="ko-KR" dirty="0" smtClean="0"/>
              <a:t>(</a:t>
            </a:r>
            <a:r>
              <a:rPr lang="en-US" altLang="ko-KR" dirty="0" smtClean="0"/>
              <a:t>units=3),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1, : </a:t>
            </a:r>
            <a:r>
              <a:rPr lang="en-US" altLang="ko-KR" dirty="0" smtClean="0"/>
              <a:t>(3+1+1</a:t>
            </a:r>
            <a:r>
              <a:rPr lang="en-US" altLang="ko-KR" dirty="0" smtClean="0"/>
              <a:t>) * </a:t>
            </a:r>
            <a:r>
              <a:rPr lang="en-US" altLang="ko-KR" dirty="0" smtClean="0"/>
              <a:t>3 </a:t>
            </a:r>
            <a:r>
              <a:rPr lang="en-US" altLang="ko-KR" dirty="0" smtClean="0"/>
              <a:t>= </a:t>
            </a:r>
            <a:r>
              <a:rPr lang="en-US" altLang="ko-KR" dirty="0" smtClean="0"/>
              <a:t>15</a:t>
            </a:r>
            <a:endParaRPr lang="en-US" altLang="ko-KR" dirty="0" smtClean="0"/>
          </a:p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 + 1(bias) ) x Dense</a:t>
            </a:r>
            <a:r>
              <a:rPr lang="ko-KR" altLang="en-US" dirty="0" smtClean="0"/>
              <a:t>층 출력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(3 </a:t>
            </a:r>
            <a:r>
              <a:rPr lang="en-US" altLang="ko-KR" dirty="0" smtClean="0"/>
              <a:t>+ 1) * 1 = </a:t>
            </a:r>
            <a:r>
              <a:rPr lang="en-US" altLang="ko-KR" dirty="0" smtClean="0"/>
              <a:t>4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705889" y="3056973"/>
            <a:ext cx="4242912" cy="3164688"/>
            <a:chOff x="4705889" y="3367366"/>
            <a:chExt cx="4242912" cy="3164688"/>
          </a:xfrm>
        </p:grpSpPr>
        <p:pic>
          <p:nvPicPr>
            <p:cNvPr id="5" name="Picture 2" descr="https://blog.kakaocdn.net/dn/5PCBO/btqCNakp2Lc/m5b5DKTdbvwtDKtXr6SjHk/im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889" y="3367366"/>
              <a:ext cx="4087975" cy="316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77299" y="5279397"/>
              <a:ext cx="127150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(3 + 1 + 1) * 3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7594" y="5081208"/>
              <a:ext cx="494046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Wxh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8337" y="4994325"/>
              <a:ext cx="277640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b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83731" y="4469643"/>
              <a:ext cx="511679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Whh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556861" y="4032020"/>
              <a:ext cx="422951" cy="398965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>
                  <a:solidFill>
                    <a:srgbClr val="0000FF"/>
                  </a:solidFill>
                </a:rPr>
                <a:t>b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4" idx="7"/>
            </p:cNvCxnSpPr>
            <p:nvPr/>
          </p:nvCxnSpPr>
          <p:spPr>
            <a:xfrm flipV="1">
              <a:off x="7917872" y="3936888"/>
              <a:ext cx="277538" cy="153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115775" y="4132854"/>
              <a:ext cx="49725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Why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7210" y="3721591"/>
            <a:ext cx="4098679" cy="2304854"/>
            <a:chOff x="651851" y="4360789"/>
            <a:chExt cx="4098679" cy="2304854"/>
          </a:xfrm>
        </p:grpSpPr>
        <p:sp>
          <p:nvSpPr>
            <p:cNvPr id="12" name="직사각형 11"/>
            <p:cNvSpPr/>
            <p:nvPr/>
          </p:nvSpPr>
          <p:spPr>
            <a:xfrm>
              <a:off x="651851" y="4360789"/>
              <a:ext cx="384048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model = </a:t>
              </a:r>
              <a:r>
                <a:rPr lang="en-US" altLang="ko-KR" sz="12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tf.keras.Sequential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([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    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tf.keras.layers.SimpleRNN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(units=</a:t>
              </a:r>
              <a:r>
                <a:rPr lang="en-US" altLang="ko-KR" sz="1200" dirty="0" smtClean="0">
                  <a:solidFill>
                    <a:srgbClr val="09885A"/>
                  </a:solidFill>
                  <a:latin typeface="Courier New" panose="02070309020205020404" pitchFamily="49" charset="0"/>
                </a:rPr>
                <a:t>3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,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            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 </a:t>
              </a:r>
              <a:r>
                <a:rPr lang="en-US" altLang="ko-KR" sz="12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input_shape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=[</a:t>
              </a:r>
              <a:r>
                <a:rPr lang="en-US" altLang="ko-KR" sz="1200" dirty="0">
                  <a:solidFill>
                    <a:srgbClr val="09885A"/>
                  </a:solidFill>
                  <a:latin typeface="Courier New" panose="02070309020205020404" pitchFamily="49" charset="0"/>
                </a:rPr>
                <a:t>4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</a:t>
              </a:r>
              <a:r>
                <a:rPr lang="en-US" altLang="ko-KR" sz="1200" dirty="0">
                  <a:solidFill>
                    <a:srgbClr val="09885A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],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      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 </a:t>
              </a:r>
              <a:r>
                <a:rPr lang="en-US" altLang="ko-KR" sz="12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return_sequences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altLang="ko-KR" sz="12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False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),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    </a:t>
              </a:r>
              <a:r>
                <a:rPr lang="en-US" altLang="ko-KR" sz="12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tf.keras.layers.Dense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ko-KR" sz="1200" dirty="0">
                  <a:solidFill>
                    <a:srgbClr val="09885A"/>
                  </a:solidFill>
                  <a:latin typeface="Courier New" panose="02070309020205020404" pitchFamily="49" charset="0"/>
                </a:rPr>
                <a:t>1</a:t>
              </a:r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])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288" y="5464271"/>
              <a:ext cx="3556537" cy="120137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525515" y="5802410"/>
              <a:ext cx="122501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(3 + 1 + 1) * 3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0205" y="6061574"/>
              <a:ext cx="923651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(3 + 1) * 1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21" name="타원 20"/>
          <p:cNvSpPr/>
          <p:nvPr/>
        </p:nvSpPr>
        <p:spPr>
          <a:xfrm>
            <a:off x="3915035" y="5354777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15036" y="5103358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70873" y="3916116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66414" y="4105885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5" name="직선 화살표 연결선 24"/>
          <p:cNvCxnSpPr>
            <a:stCxn id="23" idx="0"/>
          </p:cNvCxnSpPr>
          <p:nvPr/>
        </p:nvCxnSpPr>
        <p:spPr>
          <a:xfrm flipV="1">
            <a:off x="4102369" y="2113931"/>
            <a:ext cx="2017918" cy="180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4" idx="6"/>
          </p:cNvCxnSpPr>
          <p:nvPr/>
        </p:nvCxnSpPr>
        <p:spPr>
          <a:xfrm flipV="1">
            <a:off x="4129405" y="2113932"/>
            <a:ext cx="2305800" cy="209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08706" y="2145245"/>
            <a:ext cx="2851974" cy="183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50851" y="3950340"/>
            <a:ext cx="9236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(3 + 1) * 1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01" y="2466461"/>
            <a:ext cx="2400464" cy="37565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65" y="4558605"/>
            <a:ext cx="3626895" cy="133454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</a:t>
            </a:r>
            <a:r>
              <a:rPr lang="ko-KR" altLang="en-US" dirty="0" err="1"/>
              <a:t>패러미터</a:t>
            </a:r>
            <a:r>
              <a:rPr lang="ko-KR" altLang="en-US" dirty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simpleRNN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 + 1(bias) ) x </a:t>
            </a:r>
            <a:r>
              <a:rPr lang="en-US" altLang="ko-KR" dirty="0"/>
              <a:t>units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증간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층 뉴런 수</a:t>
            </a:r>
            <a:r>
              <a:rPr lang="en-US" altLang="ko-KR" dirty="0" smtClean="0"/>
              <a:t>(units=10),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input_dim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3, : (10+1+3) * 10 = 140</a:t>
            </a:r>
          </a:p>
          <a:p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units + 1(bias) ) x Dense</a:t>
            </a:r>
            <a:r>
              <a:rPr lang="ko-KR" altLang="en-US" dirty="0" smtClean="0"/>
              <a:t>층 출력 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(10 + 1) * 2 = 22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8392" y="3136017"/>
            <a:ext cx="3840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61098" y="4864702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7244" y="5125166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13786" y="3345297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58276" y="4856389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>
            <a:stCxn id="23" idx="2"/>
            <a:endCxn id="24" idx="7"/>
          </p:cNvCxnSpPr>
          <p:nvPr/>
        </p:nvCxnSpPr>
        <p:spPr>
          <a:xfrm flipH="1">
            <a:off x="2982753" y="3452805"/>
            <a:ext cx="1031033" cy="143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010347" y="3906430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6" name="직선 화살표 연결선 25"/>
          <p:cNvCxnSpPr>
            <a:stCxn id="20" idx="0"/>
          </p:cNvCxnSpPr>
          <p:nvPr/>
        </p:nvCxnSpPr>
        <p:spPr>
          <a:xfrm flipH="1" flipV="1">
            <a:off x="2585572" y="3067303"/>
            <a:ext cx="556271" cy="83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873238" y="3539631"/>
            <a:ext cx="262991" cy="21501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4145281" y="2138637"/>
            <a:ext cx="2770909" cy="145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197106" y="2084681"/>
            <a:ext cx="2192194" cy="123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7159190" y="3874574"/>
            <a:ext cx="223122" cy="24687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261256" y="3968251"/>
            <a:ext cx="223122" cy="24687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5790" y="3823192"/>
            <a:ext cx="223122" cy="24687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7856" y="3916869"/>
            <a:ext cx="223122" cy="24687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 smtClean="0">
              <a:solidFill>
                <a:srgbClr val="0000FF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493338" y="3332856"/>
            <a:ext cx="1571476" cy="1619508"/>
            <a:chOff x="7556861" y="4129835"/>
            <a:chExt cx="1571476" cy="1619508"/>
          </a:xfrm>
        </p:grpSpPr>
        <p:sp>
          <p:nvSpPr>
            <p:cNvPr id="6" name="TextBox 5"/>
            <p:cNvSpPr txBox="1"/>
            <p:nvPr/>
          </p:nvSpPr>
          <p:spPr>
            <a:xfrm>
              <a:off x="7677299" y="5472344"/>
              <a:ext cx="1451038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(10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+ 1 +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3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)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* </a:t>
              </a:r>
              <a:r>
                <a:rPr lang="en-US" altLang="ko-KR" sz="12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10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97594" y="5274155"/>
              <a:ext cx="494046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Wxh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8337" y="5187272"/>
              <a:ext cx="277640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b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83731" y="4662590"/>
              <a:ext cx="511679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Whh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556861" y="4224967"/>
              <a:ext cx="422951" cy="398965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>
                  <a:solidFill>
                    <a:srgbClr val="0000FF"/>
                  </a:solidFill>
                </a:rPr>
                <a:t>b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4" idx="7"/>
            </p:cNvCxnSpPr>
            <p:nvPr/>
          </p:nvCxnSpPr>
          <p:spPr>
            <a:xfrm flipV="1">
              <a:off x="7917872" y="4129835"/>
              <a:ext cx="277538" cy="153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115775" y="4325801"/>
              <a:ext cx="497252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Why</a:t>
              </a:r>
              <a:endPara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052252" y="3341385"/>
            <a:ext cx="10086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(10 + 1) * 2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RNN(Recurrent Neural Network)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첫 번째 활성화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en-US" altLang="ko-KR" dirty="0" err="1" smtClean="0"/>
              <a:t>tanh</a:t>
            </a:r>
            <a:r>
              <a:rPr lang="en-US" altLang="ko-KR" dirty="0" smtClean="0"/>
              <a:t>(x)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en-US" altLang="ko-KR" dirty="0" smtClean="0"/>
              <a:t>t(</a:t>
            </a:r>
            <a:r>
              <a:rPr lang="ko-KR" altLang="en-US" dirty="0" err="1" smtClean="0"/>
              <a:t>타임스텝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대해서도 같은 가중치 </a:t>
            </a:r>
            <a:r>
              <a:rPr lang="en-US" altLang="ko-KR" dirty="0" smtClean="0"/>
              <a:t>U, W, V, </a:t>
            </a:r>
            <a:r>
              <a:rPr lang="ko-KR" altLang="en-US" dirty="0" smtClean="0"/>
              <a:t>편향 </a:t>
            </a:r>
            <a:r>
              <a:rPr lang="en-US" altLang="ko-KR" dirty="0" smtClean="0"/>
              <a:t>b, c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가중치와 편향을 공유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계산량이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편향은 언급하지 않는 경우도 대부분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8" y="3366528"/>
            <a:ext cx="7818289" cy="26038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2603157" y="5083570"/>
            <a:ext cx="387178" cy="337752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3435373" y="5075332"/>
            <a:ext cx="757686" cy="337752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3217070" y="5605175"/>
            <a:ext cx="387178" cy="337752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70461" y="3645847"/>
            <a:ext cx="422951" cy="398965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b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11336" y="3645846"/>
            <a:ext cx="422951" cy="398965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c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>
            <a:stCxn id="9" idx="5"/>
          </p:cNvCxnSpPr>
          <p:nvPr/>
        </p:nvCxnSpPr>
        <p:spPr>
          <a:xfrm>
            <a:off x="2431472" y="3986385"/>
            <a:ext cx="365274" cy="55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599002" y="4044811"/>
            <a:ext cx="224458" cy="49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2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벡터와 </a:t>
            </a:r>
            <a:r>
              <a:rPr lang="ko-KR" altLang="en-US" dirty="0"/>
              <a:t>행렬의 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en-US" altLang="ko-KR" dirty="0" err="1" smtClean="0"/>
              <a:t>Xt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d: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차원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[[1], [2], [3], [4]] : 1</a:t>
            </a:r>
            <a:r>
              <a:rPr lang="en-US" altLang="ko-KR" smtClean="0"/>
              <a:t>, </a:t>
            </a:r>
            <a:r>
              <a:rPr lang="en-US" altLang="ko-KR"/>
              <a:t>[[</a:t>
            </a:r>
            <a:r>
              <a:rPr lang="en-US" altLang="ko-KR" smtClean="0"/>
              <a:t>1, 2], </a:t>
            </a:r>
            <a:r>
              <a:rPr lang="en-US" altLang="ko-KR"/>
              <a:t>[</a:t>
            </a:r>
            <a:r>
              <a:rPr lang="en-US" altLang="ko-KR" smtClean="0"/>
              <a:t>2, 3], </a:t>
            </a:r>
            <a:r>
              <a:rPr lang="en-US" altLang="ko-KR"/>
              <a:t>[</a:t>
            </a:r>
            <a:r>
              <a:rPr lang="en-US" altLang="ko-KR" smtClean="0"/>
              <a:t>3, 4], </a:t>
            </a:r>
            <a:r>
              <a:rPr lang="en-US" altLang="ko-KR"/>
              <a:t>[</a:t>
            </a:r>
            <a:r>
              <a:rPr lang="en-US" altLang="ko-KR" smtClean="0"/>
              <a:t>4, 5]] : 2</a:t>
            </a:r>
            <a:endParaRPr lang="en-US" altLang="ko-KR" dirty="0" smtClean="0"/>
          </a:p>
          <a:p>
            <a:r>
              <a:rPr lang="en-US" altLang="ko-KR" dirty="0" smtClean="0"/>
              <a:t>Dh</a:t>
            </a:r>
          </a:p>
          <a:p>
            <a:pPr lvl="1"/>
            <a:r>
              <a:rPr lang="ko-KR" altLang="en-US" dirty="0" smtClean="0"/>
              <a:t>은닉 </a:t>
            </a:r>
            <a:r>
              <a:rPr lang="ko-KR" altLang="en-US" dirty="0"/>
              <a:t>상태의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units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r>
              <a:rPr lang="ko-KR" altLang="en-US" dirty="0" smtClean="0"/>
              <a:t>각각의 </a:t>
            </a:r>
            <a:r>
              <a:rPr lang="ko-KR" altLang="en-US" dirty="0"/>
              <a:t>가중치 </a:t>
            </a:r>
            <a:r>
              <a:rPr lang="en-US" altLang="ko-KR" dirty="0" err="1"/>
              <a:t>Wx</a:t>
            </a:r>
            <a:r>
              <a:rPr lang="en-US" altLang="ko-KR" dirty="0"/>
              <a:t>, </a:t>
            </a:r>
            <a:r>
              <a:rPr lang="en-US" altLang="ko-KR" dirty="0" err="1"/>
              <a:t>Wh</a:t>
            </a:r>
            <a:r>
              <a:rPr lang="en-US" altLang="ko-KR" dirty="0"/>
              <a:t>, </a:t>
            </a:r>
            <a:r>
              <a:rPr lang="en-US" altLang="ko-KR" dirty="0" err="1" smtClean="0"/>
              <a:t>Wy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시점에서 값을 동일하게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은닉층이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이상일 경우에는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가중치는 서로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93" y="3769709"/>
            <a:ext cx="1471279" cy="2272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997" y="3769711"/>
            <a:ext cx="3276809" cy="800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1" y="4034369"/>
            <a:ext cx="1790700" cy="1743075"/>
          </a:xfrm>
          <a:prstGeom prst="rect">
            <a:avLst/>
          </a:prstGeom>
        </p:spPr>
      </p:pic>
      <p:pic>
        <p:nvPicPr>
          <p:cNvPr id="9218" name="Picture 2" descr="https://wikidocs.net/images/page/22886/rnn_images4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3" y="5039579"/>
            <a:ext cx="5131556" cy="10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3073" y="6468325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https://wikidocs.net/22886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6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내부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/>
              <a:t>시점 </a:t>
            </a:r>
            <a:r>
              <a:rPr lang="en-US" altLang="ko-KR" dirty="0"/>
              <a:t>t</a:t>
            </a:r>
            <a:r>
              <a:rPr lang="ko-KR" altLang="en-US" dirty="0"/>
              <a:t>에서의 은닉 </a:t>
            </a:r>
            <a:r>
              <a:rPr lang="ko-KR" altLang="en-US" dirty="0" err="1" smtClean="0"/>
              <a:t>상태값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은닉층의</a:t>
            </a:r>
            <a:r>
              <a:rPr lang="ko-KR" altLang="en-US" dirty="0" smtClean="0"/>
              <a:t> </a:t>
            </a:r>
            <a:r>
              <a:rPr lang="ko-KR" altLang="en-US" dirty="0"/>
              <a:t>메모리 셀은 를 계산하기 위해서 총 두 개의 </a:t>
            </a:r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하나는 </a:t>
            </a:r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입력값을</a:t>
            </a:r>
            <a:r>
              <a:rPr lang="ko-KR" altLang="en-US" dirty="0"/>
              <a:t> 위한 </a:t>
            </a:r>
            <a:r>
              <a:rPr lang="ko-KR" altLang="en-US" dirty="0" smtClean="0"/>
              <a:t>가중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하나는 </a:t>
            </a:r>
            <a:r>
              <a:rPr lang="ko-KR" altLang="en-US" dirty="0"/>
              <a:t>이전 시점 </a:t>
            </a:r>
            <a:r>
              <a:rPr lang="en-US" altLang="ko-KR" dirty="0"/>
              <a:t>t-1</a:t>
            </a:r>
            <a:r>
              <a:rPr lang="ko-KR" altLang="en-US" dirty="0"/>
              <a:t>의 은닉 </a:t>
            </a:r>
            <a:r>
              <a:rPr lang="ko-KR" altLang="en-US" dirty="0" err="1" smtClean="0"/>
              <a:t>상태값을</a:t>
            </a:r>
            <a:r>
              <a:rPr lang="ko-KR" altLang="en-US" dirty="0" smtClean="0"/>
              <a:t> </a:t>
            </a:r>
            <a:r>
              <a:rPr lang="ko-KR" altLang="en-US" dirty="0"/>
              <a:t>위한 </a:t>
            </a:r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은닉층</a:t>
            </a:r>
            <a:r>
              <a:rPr lang="ko-KR" altLang="en-US" dirty="0"/>
              <a:t> 연산을 벡터와 행렬 연산으로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/>
            <a:r>
              <a:rPr lang="ko-KR" altLang="en-US" dirty="0"/>
              <a:t>배치 크기가 </a:t>
            </a:r>
            <a:r>
              <a:rPr lang="en-US" altLang="ko-KR" dirty="0" smtClean="0"/>
              <a:t>1(</a:t>
            </a: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d(</a:t>
            </a:r>
            <a:r>
              <a:rPr lang="ko-KR" altLang="en-US" dirty="0" smtClean="0"/>
              <a:t>입력 차원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Dh(</a:t>
            </a:r>
            <a:r>
              <a:rPr lang="ko-KR" altLang="en-US" dirty="0" smtClean="0"/>
              <a:t>중간층 뉴런의 수</a:t>
            </a:r>
            <a:r>
              <a:rPr lang="en-US" altLang="ko-KR" dirty="0" smtClean="0"/>
              <a:t>==units)</a:t>
            </a:r>
            <a:r>
              <a:rPr lang="ko-KR" altLang="en-US" dirty="0" smtClean="0"/>
              <a:t> </a:t>
            </a:r>
            <a:r>
              <a:rPr lang="ko-KR" altLang="en-US" dirty="0"/>
              <a:t>두 값 모두를 </a:t>
            </a:r>
            <a:r>
              <a:rPr lang="en-US" altLang="ko-KR" dirty="0"/>
              <a:t>4</a:t>
            </a:r>
            <a:r>
              <a:rPr lang="ko-KR" altLang="en-US" dirty="0"/>
              <a:t>로 </a:t>
            </a:r>
            <a:r>
              <a:rPr lang="ko-KR" altLang="en-US" dirty="0" smtClean="0"/>
              <a:t>가정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72" y="2575027"/>
            <a:ext cx="4711527" cy="790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6" y="1253630"/>
            <a:ext cx="1841454" cy="2844129"/>
          </a:xfrm>
          <a:prstGeom prst="rect">
            <a:avLst/>
          </a:prstGeom>
        </p:spPr>
      </p:pic>
      <p:pic>
        <p:nvPicPr>
          <p:cNvPr id="7" name="Picture 2" descr="https://wikidocs.net/images/page/22886/rnn_images4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75" y="4679906"/>
            <a:ext cx="7205549" cy="140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20" y="4663128"/>
            <a:ext cx="1489752" cy="1450131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120265" y="4858129"/>
            <a:ext cx="10988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631682" y="4909863"/>
            <a:ext cx="4010" cy="96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>
            <a:off x="5881530" y="4892476"/>
            <a:ext cx="738231" cy="738231"/>
          </a:xfrm>
          <a:custGeom>
            <a:avLst/>
            <a:gdLst>
              <a:gd name="connsiteX0" fmla="*/ 0 w 738231"/>
              <a:gd name="connsiteY0" fmla="*/ 0 h 738231"/>
              <a:gd name="connsiteX1" fmla="*/ 218113 w 738231"/>
              <a:gd name="connsiteY1" fmla="*/ 604007 h 738231"/>
              <a:gd name="connsiteX2" fmla="*/ 738231 w 738231"/>
              <a:gd name="connsiteY2" fmla="*/ 738231 h 73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231" h="738231">
                <a:moveTo>
                  <a:pt x="0" y="0"/>
                </a:moveTo>
                <a:cubicBezTo>
                  <a:pt x="47537" y="240484"/>
                  <a:pt x="95075" y="480969"/>
                  <a:pt x="218113" y="604007"/>
                </a:cubicBezTo>
                <a:cubicBezTo>
                  <a:pt x="341151" y="727045"/>
                  <a:pt x="539691" y="732638"/>
                  <a:pt x="738231" y="738231"/>
                </a:cubicBezTo>
              </a:path>
            </a:pathLst>
          </a:custGeom>
          <a:noFill/>
          <a:ln w="15875">
            <a:solidFill>
              <a:srgbClr val="0000FF"/>
            </a:solidFill>
            <a:prstDash val="sysDot"/>
            <a:headEnd type="none" w="lg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순환 </a:t>
            </a:r>
            <a:r>
              <a:rPr lang="ko-KR" altLang="en-US" dirty="0"/>
              <a:t>모양의 </a:t>
            </a:r>
            <a:r>
              <a:rPr lang="ko-KR" altLang="en-US" dirty="0" smtClean="0"/>
              <a:t>화살표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중간층이 순환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순환의 각각을 </a:t>
            </a:r>
            <a:r>
              <a:rPr lang="ko-KR" altLang="en-US" dirty="0" err="1" smtClean="0"/>
              <a:t>타임스텝</a:t>
            </a:r>
            <a:r>
              <a:rPr lang="ko-KR" altLang="en-US" dirty="0" smtClean="0"/>
              <a:t> </a:t>
            </a:r>
            <a:r>
              <a:rPr lang="en-US" altLang="ko-KR" dirty="0" smtClean="0"/>
              <a:t>t-1, t, t+1</a:t>
            </a:r>
            <a:r>
              <a:rPr lang="ko-KR" altLang="en-US" dirty="0" smtClean="0"/>
              <a:t>이라 함</a:t>
            </a:r>
            <a:endParaRPr lang="en-US" altLang="ko-KR" dirty="0"/>
          </a:p>
          <a:p>
            <a:r>
              <a:rPr lang="ko-KR" altLang="en-US" dirty="0" smtClean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를 받아서</a:t>
            </a:r>
            <a:r>
              <a:rPr lang="en-US" altLang="ko-KR" dirty="0"/>
              <a:t>, </a:t>
            </a:r>
            <a:r>
              <a:rPr lang="ko-KR" altLang="en-US" dirty="0"/>
              <a:t>출력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smtClean="0"/>
              <a:t>반환하는 순환구조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레이어의 출력을 다시 입력으로 받는 </a:t>
            </a:r>
            <a:r>
              <a:rPr lang="ko-KR" altLang="en-US" dirty="0" smtClean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순환 신경망은 입력과 출력의 길이에 </a:t>
            </a:r>
            <a:r>
              <a:rPr lang="ko-KR" altLang="en-US" dirty="0" smtClean="0"/>
              <a:t>무제한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7" y="3073517"/>
            <a:ext cx="5694218" cy="32435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3847070" y="3140676"/>
            <a:ext cx="1713469" cy="502508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ko-KR" altLang="en-US" dirty="0" smtClean="0"/>
              <a:t>구조의 다양한 그림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를 받아서</a:t>
            </a:r>
            <a:r>
              <a:rPr lang="en-US" altLang="ko-KR" dirty="0"/>
              <a:t>, </a:t>
            </a:r>
            <a:r>
              <a:rPr lang="ko-KR" altLang="en-US" dirty="0"/>
              <a:t>출력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smtClean="0"/>
              <a:t>반환하는 순환구조</a:t>
            </a:r>
            <a:endParaRPr lang="en-US" altLang="ko-KR" dirty="0" smtClean="0"/>
          </a:p>
          <a:p>
            <a:pPr lvl="1"/>
            <a:r>
              <a:rPr lang="ko-KR" altLang="en-US" dirty="0"/>
              <a:t>순환 모양의 </a:t>
            </a:r>
            <a:r>
              <a:rPr lang="ko-KR" altLang="en-US" dirty="0" smtClean="0"/>
              <a:t>화살표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중간층이 </a:t>
            </a:r>
            <a:r>
              <a:rPr lang="ko-KR" altLang="en-US" dirty="0"/>
              <a:t>순환</a:t>
            </a:r>
            <a:endParaRPr lang="en-US" altLang="ko-KR" dirty="0" smtClean="0"/>
          </a:p>
        </p:txBody>
      </p:sp>
      <p:pic>
        <p:nvPicPr>
          <p:cNvPr id="4098" name="Picture 2" descr="https://mblogthumb-phinf.pstatic.net/MjAxODAxMThfMjA3/MDAxNTE2Mjc0MjAzNjQ4.jbb-TsqJlHfao9o6BHtw6ZWsdL9EUjSKYdrhJx42u8Eg.ZmUM_t0UrM27RJUz6UCXrRNnvNds8-CRzt1nnK4NaQcg.PNG.jaeyoon_95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09" y="2006348"/>
            <a:ext cx="5657151" cy="19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" y="4037642"/>
            <a:ext cx="4428077" cy="2522321"/>
          </a:xfrm>
          <a:prstGeom prst="rect">
            <a:avLst/>
          </a:prstGeom>
        </p:spPr>
      </p:pic>
      <p:pic>
        <p:nvPicPr>
          <p:cNvPr id="1026" name="Picture 2" descr="https://wikidocs.net/images/page/22886/rnn_image2.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39" y="4513435"/>
            <a:ext cx="3458789" cy="15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37706" y="4111939"/>
            <a:ext cx="156645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 단위로 표현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830476" y="2642043"/>
            <a:ext cx="1726733" cy="899160"/>
          </a:xfrm>
          <a:prstGeom prst="wedgeRectCallout">
            <a:avLst>
              <a:gd name="adj1" fmla="val 72307"/>
              <a:gd name="adj2" fmla="val 22138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</a:rPr>
              <a:t>A</a:t>
            </a:r>
            <a:r>
              <a:rPr lang="ko-KR" altLang="en-US" sz="1200" dirty="0">
                <a:solidFill>
                  <a:srgbClr val="0000FF"/>
                </a:solidFill>
              </a:rPr>
              <a:t>는 </a:t>
            </a:r>
            <a:r>
              <a:rPr lang="en-US" altLang="ko-KR" sz="1200" dirty="0">
                <a:solidFill>
                  <a:srgbClr val="0000FF"/>
                </a:solidFill>
              </a:rPr>
              <a:t>RNN</a:t>
            </a:r>
            <a:r>
              <a:rPr lang="ko-KR" altLang="en-US" sz="1200" dirty="0">
                <a:solidFill>
                  <a:srgbClr val="0000FF"/>
                </a:solidFill>
              </a:rPr>
              <a:t>의 </a:t>
            </a:r>
            <a:r>
              <a:rPr lang="ko-KR" altLang="en-US" sz="1200" dirty="0" smtClean="0">
                <a:solidFill>
                  <a:srgbClr val="0000FF"/>
                </a:solidFill>
              </a:rPr>
              <a:t>여러 뉴런이 모인 것을 표현하며</a:t>
            </a:r>
            <a:r>
              <a:rPr lang="en-US" altLang="ko-KR" sz="1200" dirty="0" smtClean="0">
                <a:solidFill>
                  <a:srgbClr val="0000FF"/>
                </a:solidFill>
              </a:rPr>
              <a:t>, input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Xt</a:t>
            </a:r>
            <a:r>
              <a:rPr lang="ko-KR" altLang="en-US" sz="1200" dirty="0" smtClean="0">
                <a:solidFill>
                  <a:srgbClr val="0000FF"/>
                </a:solidFill>
              </a:rPr>
              <a:t>를 </a:t>
            </a:r>
            <a:r>
              <a:rPr lang="ko-KR" altLang="en-US" sz="1200" dirty="0">
                <a:solidFill>
                  <a:srgbClr val="0000FF"/>
                </a:solidFill>
              </a:rPr>
              <a:t>받아서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ht</a:t>
            </a:r>
            <a:r>
              <a:rPr lang="ko-KR" altLang="en-US" sz="1200" dirty="0" smtClean="0">
                <a:solidFill>
                  <a:srgbClr val="0000FF"/>
                </a:solidFill>
              </a:rPr>
              <a:t>를 내보냄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활용 분야</a:t>
            </a:r>
          </a:p>
          <a:p>
            <a:pPr lvl="1"/>
            <a:r>
              <a:rPr lang="ko-KR" altLang="en-US" dirty="0"/>
              <a:t>이미지 설명 </a:t>
            </a:r>
            <a:r>
              <a:rPr lang="ko-KR" altLang="en-US" dirty="0" smtClean="0"/>
              <a:t>문구 생성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순환 </a:t>
            </a:r>
            <a:r>
              <a:rPr lang="ko-KR" altLang="en-US" dirty="0"/>
              <a:t>신경망은 이미지에 대한 설명을 </a:t>
            </a:r>
            <a:r>
              <a:rPr lang="ko-KR" altLang="en-US" dirty="0" smtClean="0"/>
              <a:t>생성</a:t>
            </a:r>
            <a:endParaRPr lang="ko-KR" altLang="en-US" dirty="0"/>
          </a:p>
          <a:p>
            <a:pPr lvl="1"/>
            <a:r>
              <a:rPr lang="ko-KR" altLang="en-US" dirty="0" smtClean="0"/>
              <a:t>문장 </a:t>
            </a:r>
            <a:r>
              <a:rPr lang="ko-KR" altLang="en-US" dirty="0"/>
              <a:t>감성 분석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문장의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부정을 판단하는 감성 분석</a:t>
            </a:r>
          </a:p>
          <a:p>
            <a:pPr lvl="1"/>
            <a:r>
              <a:rPr lang="ko-KR" altLang="en-US" dirty="0"/>
              <a:t>기계 번역</a:t>
            </a:r>
            <a:r>
              <a:rPr lang="en-US" altLang="ko-KR" dirty="0"/>
              <a:t>(Machine Translation) </a:t>
            </a:r>
            <a:r>
              <a:rPr lang="ko-KR" altLang="en-US" dirty="0"/>
              <a:t>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/>
              <a:t>언어를 다른 언어로 </a:t>
            </a:r>
            <a:r>
              <a:rPr lang="ko-KR" altLang="en-US" dirty="0" smtClean="0"/>
              <a:t>번역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00" y="3458454"/>
            <a:ext cx="5840645" cy="27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신경망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손글씨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첫 번째 </a:t>
            </a:r>
            <a:r>
              <a:rPr lang="ko-KR" altLang="en-US" dirty="0"/>
              <a:t>데이터</a:t>
            </a:r>
            <a:r>
              <a:rPr lang="en-US" altLang="ko-KR" dirty="0"/>
              <a:t>(x1)</a:t>
            </a:r>
            <a:r>
              <a:rPr lang="ko-KR" altLang="en-US" dirty="0"/>
              <a:t>와 그 다음 데이터</a:t>
            </a:r>
            <a:r>
              <a:rPr lang="en-US" altLang="ko-KR" dirty="0"/>
              <a:t>(x2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간의 구조는 독립적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 x</a:t>
            </a:r>
            <a:r>
              <a:rPr lang="ko-KR" altLang="en-US" dirty="0" smtClean="0"/>
              <a:t>가 </a:t>
            </a:r>
            <a:r>
              <a:rPr lang="ko-KR" altLang="en-US" dirty="0"/>
              <a:t>선형 결합 후</a:t>
            </a:r>
            <a:r>
              <a:rPr lang="en-US" altLang="ko-KR" dirty="0"/>
              <a:t>, </a:t>
            </a:r>
            <a:r>
              <a:rPr lang="en-US" altLang="ko-KR" dirty="0" smtClean="0"/>
              <a:t>Hidden</a:t>
            </a:r>
            <a:r>
              <a:rPr lang="ko-KR" altLang="en-US" dirty="0" smtClean="0"/>
              <a:t>에 </a:t>
            </a:r>
            <a:r>
              <a:rPr lang="en-US" altLang="ko-KR" dirty="0"/>
              <a:t>Activation function</a:t>
            </a:r>
            <a:r>
              <a:rPr lang="ko-KR" altLang="en-US" dirty="0"/>
              <a:t>을 거쳐 다시 </a:t>
            </a:r>
            <a:r>
              <a:rPr lang="ko-KR" altLang="en-US" dirty="0" smtClean="0"/>
              <a:t>선형 결합을 </a:t>
            </a:r>
            <a:r>
              <a:rPr lang="ko-KR" altLang="en-US" dirty="0"/>
              <a:t>통해 </a:t>
            </a:r>
            <a:r>
              <a:rPr lang="en-US" altLang="ko-KR" dirty="0"/>
              <a:t>Output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ko-KR" altLang="en-US" dirty="0"/>
              <a:t>구해 예측하는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5122" name="Picture 2" descr="Draw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86" y="1628040"/>
            <a:ext cx="6844846" cy="200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a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86" y="3442558"/>
            <a:ext cx="1471428" cy="168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6957" y="6532900"/>
            <a:ext cx="70947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https://simonjisu.github.io/numpyseries/2018/03/07/rnnlstm.html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04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구조와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은 </a:t>
            </a:r>
            <a:r>
              <a:rPr lang="ko-KR" altLang="en-US" dirty="0" smtClean="0"/>
              <a:t>순환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레이어의 </a:t>
            </a:r>
            <a:r>
              <a:rPr lang="ko-KR" altLang="en-US" dirty="0"/>
              <a:t>출력을 다시 입력으로 받아서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이전의 </a:t>
            </a:r>
            <a:r>
              <a:rPr lang="ko-KR" altLang="en-US" dirty="0"/>
              <a:t>데이터가 함께 결과에 영향을 </a:t>
            </a:r>
            <a:r>
              <a:rPr lang="ko-KR" altLang="en-US" dirty="0" smtClean="0"/>
              <a:t>미침</a:t>
            </a:r>
            <a:endParaRPr lang="en-US" altLang="ko-KR" dirty="0" smtClean="0"/>
          </a:p>
          <a:p>
            <a:r>
              <a:rPr lang="en-US" altLang="ko-KR" dirty="0"/>
              <a:t>RNN</a:t>
            </a:r>
            <a:r>
              <a:rPr lang="ko-KR" altLang="en-US" dirty="0"/>
              <a:t>은 입력과 출력의 길이에 제한이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구조를 </a:t>
            </a:r>
            <a:r>
              <a:rPr lang="ko-KR" altLang="en-US" dirty="0"/>
              <a:t>바꾸면 다양한 형태</a:t>
            </a:r>
            <a:r>
              <a:rPr lang="en-US" altLang="ko-KR" dirty="0"/>
              <a:t>, </a:t>
            </a:r>
            <a:r>
              <a:rPr lang="ko-KR" altLang="en-US" dirty="0"/>
              <a:t>스타일의 네트워크를 형성</a:t>
            </a:r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Fully connected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42" name="Picture 2" descr="https://blog.kakaocdn.net/dn/9zm3R/btqCHwCU9ON/56qacTkEFFhv6FVkZxdKv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92" y="3475893"/>
            <a:ext cx="6455682" cy="23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1169" y="6468325"/>
            <a:ext cx="34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https://davinci-ai.tistory.com/30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가중치와 편향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가중치 부류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부류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Wxh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Whh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</a:t>
            </a:r>
          </a:p>
          <a:p>
            <a:r>
              <a:rPr lang="ko-KR" altLang="en-US" dirty="0" smtClean="0"/>
              <a:t>편향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부류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bh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by</a:t>
            </a:r>
            <a:endParaRPr lang="en-US" altLang="ko-KR" dirty="0"/>
          </a:p>
        </p:txBody>
      </p:sp>
      <p:pic>
        <p:nvPicPr>
          <p:cNvPr id="11266" name="Picture 2" descr="https://blog.kakaocdn.net/dn/xmFeF/btqCLLSYC6B/5EJKc8Ocn7sxvNBan1VA5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61" y="1905018"/>
            <a:ext cx="6216688" cy="415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3529345" y="2987311"/>
            <a:ext cx="571501" cy="571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7"/>
          </p:cNvCxnSpPr>
          <p:nvPr/>
        </p:nvCxnSpPr>
        <p:spPr>
          <a:xfrm flipV="1">
            <a:off x="4017152" y="2832190"/>
            <a:ext cx="336787" cy="23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15" y="5232488"/>
            <a:ext cx="244929" cy="244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99" y="3160753"/>
            <a:ext cx="211592" cy="2246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28" y="4675318"/>
            <a:ext cx="327932" cy="2074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959" y="3981957"/>
            <a:ext cx="327932" cy="1940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192" y="3136261"/>
            <a:ext cx="280307" cy="1962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2423037" y="3657532"/>
            <a:ext cx="2660508" cy="240136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39538" y="2387741"/>
            <a:ext cx="1535851" cy="108235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6" idx="1"/>
          </p:cNvCxnSpPr>
          <p:nvPr/>
        </p:nvCxnSpPr>
        <p:spPr>
          <a:xfrm flipV="1">
            <a:off x="5083545" y="4153298"/>
            <a:ext cx="1081548" cy="70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995055" y="2712272"/>
            <a:ext cx="1012722" cy="27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463963" y="3055044"/>
            <a:ext cx="406402" cy="346948"/>
          </a:xfrm>
          <a:prstGeom prst="ellipse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42189" y="3905524"/>
            <a:ext cx="406402" cy="346948"/>
          </a:xfrm>
          <a:prstGeom prst="ellipse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77818" y="4598439"/>
            <a:ext cx="406402" cy="346948"/>
          </a:xfrm>
          <a:prstGeom prst="ellipse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rgbClr val="FF0000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none" rtlCol="0">
        <a:spAutoFit/>
      </a:bodyPr>
      <a:lstStyle>
        <a:defPPr>
          <a:defRPr sz="1400" dirty="0" smtClean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32265</TotalTime>
  <Words>1279</Words>
  <Application>Microsoft Office PowerPoint</Application>
  <PresentationFormat>화면 슬라이드 쇼(4:3)</PresentationFormat>
  <Paragraphs>335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순환 신경망 개요</vt:lpstr>
      <vt:lpstr>RNN(Recurrent Neural Network) 기본 구조</vt:lpstr>
      <vt:lpstr>RNN 딥러닝 구조</vt:lpstr>
      <vt:lpstr>RNN 딥러닝 구조의 다양한 그림</vt:lpstr>
      <vt:lpstr>RNN 활용 </vt:lpstr>
      <vt:lpstr>기본 신경망 구조</vt:lpstr>
      <vt:lpstr>RNN 구조와 특징</vt:lpstr>
      <vt:lpstr>RNN의 가중치와 편향</vt:lpstr>
      <vt:lpstr>RNN 파라미터</vt:lpstr>
      <vt:lpstr>Time step(t) 3인 RNN</vt:lpstr>
      <vt:lpstr>Time step(T) 2, 3, 단계</vt:lpstr>
      <vt:lpstr>손실 함수</vt:lpstr>
      <vt:lpstr>RNN의 연산</vt:lpstr>
      <vt:lpstr>PowerPoint 프레젠테이션</vt:lpstr>
      <vt:lpstr>SimpleRNN 레이어</vt:lpstr>
      <vt:lpstr>인자 return_sequences</vt:lpstr>
      <vt:lpstr>파일</vt:lpstr>
      <vt:lpstr>시퀀스 예측 모델 예제</vt:lpstr>
      <vt:lpstr>학습과 테스트 데이터 생성</vt:lpstr>
      <vt:lpstr>모델 정의</vt:lpstr>
      <vt:lpstr>모델 RNN의 뉴런 수 units</vt:lpstr>
      <vt:lpstr>모델 RNN의 입력 형태 input_shape</vt:lpstr>
      <vt:lpstr>학습과 예측</vt:lpstr>
      <vt:lpstr>PowerPoint 프레젠테이션</vt:lpstr>
      <vt:lpstr>RNN 패러미터 계산 개요</vt:lpstr>
      <vt:lpstr>RNN의 패러미터 수</vt:lpstr>
      <vt:lpstr>RNN의 패러미터 수(2)</vt:lpstr>
      <vt:lpstr>RNN의 패러미터 수(3)</vt:lpstr>
      <vt:lpstr>RNN의 벡터와 행렬의 크기</vt:lpstr>
      <vt:lpstr>RNN 내부 구조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943</cp:revision>
  <dcterms:created xsi:type="dcterms:W3CDTF">2013-05-23T04:26:30Z</dcterms:created>
  <dcterms:modified xsi:type="dcterms:W3CDTF">2021-08-13T13:09:34Z</dcterms:modified>
</cp:coreProperties>
</file>